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302" r:id="rId4"/>
    <p:sldId id="310" r:id="rId5"/>
    <p:sldId id="311" r:id="rId6"/>
    <p:sldId id="312" r:id="rId7"/>
    <p:sldId id="329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30" r:id="rId16"/>
    <p:sldId id="296" r:id="rId17"/>
    <p:sldId id="286" r:id="rId18"/>
    <p:sldId id="289" r:id="rId19"/>
    <p:sldId id="303" r:id="rId20"/>
    <p:sldId id="304" r:id="rId21"/>
    <p:sldId id="306" r:id="rId22"/>
    <p:sldId id="305" r:id="rId23"/>
    <p:sldId id="307" r:id="rId24"/>
    <p:sldId id="309" r:id="rId25"/>
    <p:sldId id="331" r:id="rId26"/>
    <p:sldId id="332" r:id="rId27"/>
    <p:sldId id="32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995D7-B1ED-4205-9F6F-936112936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029224-2A15-49B1-84C4-B7E5E82CB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971519-E751-496C-9002-1FB9CACE7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8BDC3-FF35-4457-8C8F-91821E9B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1A50F-4EA6-433E-B572-CB578DE3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1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B286F-9133-4065-8B14-7B684715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5B35CD-697B-4FF8-9494-8E944967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A6A442-C468-47AB-89B7-1AFD6987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DC5E00-BB78-4616-BEB6-D65D4E8E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DB4BD-BC30-4FFE-875B-828965F3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9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5550073-AAFE-4F67-A210-5CE3E046A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7AC47D-7A04-435C-957E-C07A55126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ACCE7C-A559-4BD7-9340-D5AC0F35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F5B0F4-D58D-44C2-B1D6-BB9B091A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4B7E7-FE2E-4B37-96B0-8E56BF1D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71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6FB79-04E9-43C6-B9A5-2537BBFEB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3D2AB-D7B4-46CC-9D47-896C566CB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8B5D1-0E7E-497F-9513-97E18ED70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49704-D212-4E10-ACCB-B2233EAF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21ADD0-8DBA-4BCE-B30E-0AB0E60A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6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EC3A0-977C-4D72-948B-4E30F796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7B6493-E7B7-42CF-80A0-49402A964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DF2756-CB78-4D19-ABE8-96D351DB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68A6E-5496-49CD-A133-71A13819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11F026-7C7D-4B59-99E8-1EC88313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06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D5FA4-38EE-43D0-B0CC-9E10E483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386EF8-560F-4B36-A779-70AED6087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8978B-6281-4742-82AC-3E1B1C8C0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FFA96C-2B8D-4D9A-83A7-F49FA3D5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A0D2B5-C35C-429B-8A4A-5DE1B89E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3805EE-4134-4072-8BB9-54C233A1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7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97E7D-8E93-4E54-91CB-B06703B5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C7F920-524F-4DE2-A36C-D1B7DBC4E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F3BF3F-80D0-4B94-A5FA-2051C611E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E7AB6E-9973-468A-9DC4-22E2F5615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9F331D-9A6A-4C9F-87D7-3F18C0F5D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3985D-A025-4361-8113-2869F1C4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29EE19-6C3F-4A5F-A781-117475F7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5F54C3-48BF-4071-B10B-63C495A6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93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101EC-550F-46B6-8C9F-7C6430E6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C67421-198C-42D4-9D64-B60C567E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A1CA8E-36AF-4CE5-8329-40D959F5D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81DD0A-65D1-4841-9E80-4B0B8D28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09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5B8B74-31A2-4AD5-9D88-9D36D4A0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EC6C43-86AF-43A7-A616-F7F7FA87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DA3AF5-48E9-48A6-9627-731211A8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95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0F881-DEA7-4A3C-856F-B271FDEB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67678-71AB-4692-9682-5A0DB07FE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772EB1-8860-4259-B45D-0CD750B5C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20FD7C-82EB-43A8-8002-0194892C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3C06FC-53E8-4F06-B595-5467A19C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55AC6D-140B-478E-8DB6-452A04B6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6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D1063-0E46-4CD9-A547-8E9C0A6C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477B32-B4D3-4890-94D5-F4DC1BEB5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571F6E-F8C0-4919-8276-EC0E68110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10337C-A98F-4AD9-8729-01F245CA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4F93E-DDAC-4842-A1E6-440A34EC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5B6C95-8AE9-424C-AFEE-6AACD93B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7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81376-F10A-43B6-AE90-3EE8B225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E1A81B-F38D-41D9-A647-392379680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FDC66A-9D19-41D2-A885-EC1450BC8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AFC74-297A-402B-984D-67674C8F036E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29C4ED-7531-491F-BB12-C40D58EDE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FE1AB8-B5F1-4AF9-9CC7-64EABF7C2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09DCC-22F3-4F2C-BE16-890CC8ED95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11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profkurort.ru/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26ba12611bfc19a49fd3afee9d45e0a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229" y="2450004"/>
            <a:ext cx="10151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Миссия профсоюзной организации – </a:t>
            </a: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защита, социальные гарантии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,                 </a:t>
            </a:r>
          </a:p>
          <a:p>
            <a:pPr algn="ctr"/>
            <a:r>
              <a:rPr lang="ru-RU" sz="400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развитие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молодого педагога</a:t>
            </a:r>
          </a:p>
        </p:txBody>
      </p:sp>
      <p:pic>
        <p:nvPicPr>
          <p:cNvPr id="5" name="Picture 2" descr="C:\Users\User1\24e71811-a655-564a-ac4d-bbf2b29c840c.jpg"/>
          <p:cNvPicPr>
            <a:picLocks noChangeAspect="1" noChangeArrowheads="1"/>
          </p:cNvPicPr>
          <p:nvPr/>
        </p:nvPicPr>
        <p:blipFill>
          <a:blip r:embed="rId2" cstate="print"/>
          <a:srcRect b="43809"/>
          <a:stretch>
            <a:fillRect/>
          </a:stretch>
        </p:blipFill>
        <p:spPr bwMode="auto">
          <a:xfrm>
            <a:off x="8432800" y="154398"/>
            <a:ext cx="3584948" cy="1517231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A30551-2983-42DB-BFF1-6173A0DBE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548" t="13190" r="32984" b="35568"/>
          <a:stretch/>
        </p:blipFill>
        <p:spPr>
          <a:xfrm>
            <a:off x="225492" y="190500"/>
            <a:ext cx="2187508" cy="18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41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335560"/>
            <a:ext cx="10515600" cy="99000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- ПРОФКУРОРТ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435100"/>
            <a:ext cx="10515600" cy="47418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 санаторного - курортного лечения членов профсоюза образовательной организации и членов их семей - цены указаны на сайте  до 20 % скидкой от стоимости путёвки.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профсоюза выбирает самостоятельно на сайте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profkurort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санаторий и направляет заявление на имя председателя первичной профсоюзной организации. Председатель ПК сверяет со списком членов ПК и направляет заявление плюс своё направление по форме в электронном виде на почту РК Профсоюза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РК Профсоюза направляет комплект документов на  имя специалиста по работе с профсоюзными организациями для бронирования.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профкурорта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самостоятельно связывается с работником и подтверждает бронирование путёвок и механизм оплаты или в случае отсутствия предлагает другой вариант.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вопросам обращаться  по тел. 526-098 - РК Профсоюза.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4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– ПРОФСОЮЗНЫЙ ДИСКОНТ</a:t>
            </a: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l="3647" t="18686" r="35176"/>
          <a:stretch/>
        </p:blipFill>
        <p:spPr bwMode="auto">
          <a:xfrm>
            <a:off x="1786854" y="882527"/>
            <a:ext cx="8305101" cy="571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691" t="17360" r="35185" b="3076"/>
          <a:stretch>
            <a:fillRect/>
          </a:stretch>
        </p:blipFill>
        <p:spPr bwMode="auto">
          <a:xfrm>
            <a:off x="1224792" y="85754"/>
            <a:ext cx="9068499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0"/>
            <a:ext cx="117094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– ЭЛЕКТРОННЫЙ ПРОФСОЮЗНЫЙ БИЛЕТ</a:t>
            </a:r>
          </a:p>
        </p:txBody>
      </p:sp>
      <p:pic>
        <p:nvPicPr>
          <p:cNvPr id="65538" name="Picture 2" descr="C:\Users\User1\3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6900" y="1206500"/>
            <a:ext cx="10947400" cy="5321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User1\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1604" y="0"/>
            <a:ext cx="9515912" cy="6515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012" y="3644199"/>
            <a:ext cx="2039827" cy="1756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9600" y="2961946"/>
            <a:ext cx="4259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4472C4">
                    <a:lumMod val="50000"/>
                  </a:srgbClr>
                </a:solidFill>
              </a:rPr>
              <a:t>Форум</a:t>
            </a:r>
          </a:p>
          <a:p>
            <a:pPr algn="ctr"/>
            <a:r>
              <a:rPr lang="ru-RU" b="1" dirty="0">
                <a:solidFill>
                  <a:srgbClr val="4472C4">
                    <a:lumMod val="50000"/>
                  </a:srgbClr>
                </a:solidFill>
              </a:rPr>
              <a:t> «Молодой педагог и вызовы времени»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1393"/>
          <a:stretch/>
        </p:blipFill>
        <p:spPr>
          <a:xfrm>
            <a:off x="979860" y="682439"/>
            <a:ext cx="1905000" cy="2067766"/>
          </a:xfrm>
          <a:prstGeom prst="rect">
            <a:avLst/>
          </a:prstGeom>
        </p:spPr>
      </p:pic>
      <p:pic>
        <p:nvPicPr>
          <p:cNvPr id="14338" name="Picture 2" descr="Ð ÐµÐ¿ÐµÑÐ¸ÑÐ¾ÑÑÐºÐ¸Ð¹ ÑÐµÐ½ÑÑ &amp;quot;ÐÐ½Ð°Ð¹ÐºÐ°&amp;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76" y="914070"/>
            <a:ext cx="19050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4435" y="-37134"/>
            <a:ext cx="1108934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Мероприятия 2021-2023 годы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31628" y="2961946"/>
            <a:ext cx="3772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4472C4">
                    <a:lumMod val="50000"/>
                  </a:srgbClr>
                </a:solidFill>
              </a:rPr>
              <a:t>Курс</a:t>
            </a:r>
          </a:p>
          <a:p>
            <a:pPr algn="ctr"/>
            <a:r>
              <a:rPr lang="ru-RU" b="1" dirty="0">
                <a:solidFill>
                  <a:srgbClr val="4472C4">
                    <a:lumMod val="50000"/>
                  </a:srgbClr>
                </a:solidFill>
              </a:rPr>
              <a:t>обучающих семинаров и тренингов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88319" y="2961945"/>
            <a:ext cx="3404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4472C4">
                    <a:lumMod val="50000"/>
                  </a:srgbClr>
                </a:solidFill>
              </a:rPr>
              <a:t>Школа</a:t>
            </a:r>
          </a:p>
          <a:p>
            <a:pPr algn="ctr"/>
            <a:r>
              <a:rPr lang="ru-RU" b="1" dirty="0">
                <a:solidFill>
                  <a:srgbClr val="4472C4">
                    <a:lumMod val="50000"/>
                  </a:srgbClr>
                </a:solidFill>
              </a:rPr>
              <a:t>молодого педагога в г. Когалым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69585" y="5786772"/>
            <a:ext cx="4156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Конкурс</a:t>
            </a:r>
          </a:p>
          <a:p>
            <a:pPr algn="ctr"/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«Моя страна — моя Россия»</a:t>
            </a:r>
          </a:p>
        </p:txBody>
      </p:sp>
      <p:pic>
        <p:nvPicPr>
          <p:cNvPr id="12" name="Picture 2" descr="http://ikhmao.ru/images/news/1306/image-1306-053-0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25882" y="3805371"/>
            <a:ext cx="1273931" cy="165932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077200" y="5839588"/>
            <a:ext cx="393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Целевая группа</a:t>
            </a:r>
          </a:p>
          <a:p>
            <a:pPr algn="ctr"/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«Молодой педагог»</a:t>
            </a:r>
          </a:p>
        </p:txBody>
      </p:sp>
      <p:pic>
        <p:nvPicPr>
          <p:cNvPr id="14344" name="Picture 8" descr="https://im0-tub-ru.yandex.net/i?id=dafcc9b594a17c66a5c959c75abe6b41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20" y="978529"/>
            <a:ext cx="2081756" cy="1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806D64-0038-43E4-9089-888AAFDC6C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3548" t="13190" r="32984" b="25448"/>
          <a:stretch/>
        </p:blipFill>
        <p:spPr>
          <a:xfrm>
            <a:off x="1044650" y="3717171"/>
            <a:ext cx="1850949" cy="190892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6700" y="5786772"/>
            <a:ext cx="3594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Слет молодых педагогов </a:t>
            </a:r>
          </a:p>
          <a:p>
            <a:pPr algn="ctr"/>
            <a:r>
              <a:rPr lang="ru-RU" b="1" dirty="0" err="1">
                <a:solidFill>
                  <a:srgbClr val="5B9BD5">
                    <a:lumMod val="50000"/>
                  </a:srgbClr>
                </a:solidFill>
              </a:rPr>
              <a:t>Сургутского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818454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1\Downloads\IMG-20210609-WA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8216"/>
          <a:stretch>
            <a:fillRect/>
          </a:stretch>
        </p:blipFill>
        <p:spPr bwMode="auto">
          <a:xfrm>
            <a:off x="3463870" y="1446550"/>
            <a:ext cx="8153831" cy="53721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86379" y="0"/>
            <a:ext cx="93868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Сургутский район – </a:t>
            </a:r>
          </a:p>
          <a:p>
            <a:pPr algn="ctr"/>
            <a:r>
              <a:rPr lang="ru-RU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территория возможностей!</a:t>
            </a:r>
          </a:p>
        </p:txBody>
      </p:sp>
      <p:pic>
        <p:nvPicPr>
          <p:cNvPr id="6" name="Picture 2" descr="http://ikhmao.ru/images/news/1306/image-1306-053-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136" y="229422"/>
            <a:ext cx="1218885" cy="1587624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806D64-0038-43E4-9089-888AAFDC6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548" t="13190" r="32984" b="25448"/>
          <a:stretch/>
        </p:blipFill>
        <p:spPr>
          <a:xfrm>
            <a:off x="802825" y="2050258"/>
            <a:ext cx="1552917" cy="16015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7876" y="3859078"/>
            <a:ext cx="2653297" cy="270445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7876" y="4380855"/>
            <a:ext cx="27173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white"/>
                </a:solidFill>
                <a:latin typeface="Bahnschrift Light SemiCondensed" panose="020B0502040204020203" pitchFamily="34" charset="0"/>
              </a:rPr>
              <a:t>Педагогические работники образовательных учреждений не старше</a:t>
            </a:r>
          </a:p>
          <a:p>
            <a:pPr lvl="0" algn="ctr"/>
            <a:r>
              <a:rPr lang="ru-RU" dirty="0">
                <a:solidFill>
                  <a:prstClr val="white"/>
                </a:solidFill>
                <a:latin typeface="Bahnschrift Light SemiCondensed" panose="020B0502040204020203" pitchFamily="34" charset="0"/>
              </a:rPr>
              <a:t> 35 лет, состоящие в профсоюзной организации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234" y="182533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Делегация </a:t>
            </a:r>
            <a:r>
              <a:rPr lang="ru-RU" dirty="0" err="1"/>
              <a:t>ХМАО-Югры</a:t>
            </a:r>
            <a:r>
              <a:rPr lang="ru-RU" dirty="0"/>
              <a:t>, г.Гатчина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27732"/>
          <a:stretch/>
        </p:blipFill>
        <p:spPr>
          <a:xfrm>
            <a:off x="3178987" y="1492683"/>
            <a:ext cx="3221812" cy="317998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 b="12318"/>
          <a:stretch/>
        </p:blipFill>
        <p:spPr>
          <a:xfrm>
            <a:off x="270457" y="1492683"/>
            <a:ext cx="2748985" cy="3179985"/>
          </a:xfr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4540" y="2442698"/>
            <a:ext cx="4722849" cy="2371241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12740"/>
          <a:stretch/>
        </p:blipFill>
        <p:spPr>
          <a:xfrm rot="5400000">
            <a:off x="8208539" y="2241342"/>
            <a:ext cx="4722848" cy="27739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058" y="511258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</a:rPr>
              <a:t>Екатерина </a:t>
            </a:r>
            <a:r>
              <a:rPr lang="ru-RU" dirty="0" err="1">
                <a:solidFill>
                  <a:prstClr val="black"/>
                </a:solidFill>
              </a:rPr>
              <a:t>Корзухина</a:t>
            </a:r>
            <a:r>
              <a:rPr lang="ru-RU" dirty="0">
                <a:solidFill>
                  <a:prstClr val="black"/>
                </a:solidFill>
              </a:rPr>
              <a:t> с </a:t>
            </a:r>
            <a:r>
              <a:rPr lang="ru-RU" dirty="0" err="1">
                <a:solidFill>
                  <a:prstClr val="black"/>
                </a:solidFill>
              </a:rPr>
              <a:t>Журовой</a:t>
            </a:r>
            <a:r>
              <a:rPr lang="ru-RU" dirty="0">
                <a:solidFill>
                  <a:prstClr val="black"/>
                </a:solidFill>
              </a:rPr>
              <a:t> Светланой, </a:t>
            </a:r>
            <a:r>
              <a:rPr lang="ru-RU" dirty="0" err="1">
                <a:solidFill>
                  <a:prstClr val="black"/>
                </a:solidFill>
              </a:rPr>
              <a:t>Олимпийской</a:t>
            </a:r>
            <a:r>
              <a:rPr lang="ru-RU" dirty="0">
                <a:solidFill>
                  <a:prstClr val="black"/>
                </a:solidFill>
              </a:rPr>
              <a:t> чемпионкой, многократной чемпионкой мира, Депутатом </a:t>
            </a:r>
            <a:r>
              <a:rPr lang="ru-RU" dirty="0" err="1">
                <a:solidFill>
                  <a:prstClr val="black"/>
                </a:solidFill>
              </a:rPr>
              <a:t>Государственнои</a:t>
            </a:r>
            <a:r>
              <a:rPr lang="ru-RU" dirty="0">
                <a:solidFill>
                  <a:prstClr val="black"/>
                </a:solidFill>
              </a:rPr>
              <a:t>̆ Думы 5-6-7созывов от </a:t>
            </a:r>
            <a:r>
              <a:rPr lang="ru-RU" dirty="0" err="1">
                <a:solidFill>
                  <a:prstClr val="black"/>
                </a:solidFill>
              </a:rPr>
              <a:t>Ленинградскои</a:t>
            </a:r>
            <a:r>
              <a:rPr lang="ru-RU" dirty="0">
                <a:solidFill>
                  <a:prstClr val="black"/>
                </a:solidFill>
              </a:rPr>
              <a:t>̆ области и Василием </a:t>
            </a:r>
            <a:r>
              <a:rPr lang="ru-RU" dirty="0" err="1">
                <a:solidFill>
                  <a:prstClr val="black"/>
                </a:solidFill>
              </a:rPr>
              <a:t>Басюком</a:t>
            </a:r>
            <a:r>
              <a:rPr lang="ru-RU" dirty="0">
                <a:solidFill>
                  <a:prstClr val="black"/>
                </a:solidFill>
              </a:rPr>
              <a:t>, деканом факультета МГУ им. М.В. Ломоносова</a:t>
            </a:r>
          </a:p>
          <a:p>
            <a:pPr lvl="0" algn="just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700" y="200025"/>
            <a:ext cx="10515600" cy="1325563"/>
          </a:xfrm>
        </p:spPr>
        <p:txBody>
          <a:bodyPr/>
          <a:lstStyle/>
          <a:p>
            <a:r>
              <a:rPr lang="ru-RU" dirty="0"/>
              <a:t>         СЛЁТ МОЛОДЫХ ПЕДАГОГОВ</a:t>
            </a:r>
          </a:p>
        </p:txBody>
      </p:sp>
      <p:pic>
        <p:nvPicPr>
          <p:cNvPr id="1026" name="Picture 2" descr="C:\Users\User1\Downloads\K6RHIAUfAQ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t="28897"/>
          <a:stretch/>
        </p:blipFill>
        <p:spPr bwMode="auto">
          <a:xfrm>
            <a:off x="3800684" y="1698974"/>
            <a:ext cx="8072651" cy="451878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806D64-0038-43E4-9089-888AAFDC6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8" t="13190" r="32984" b="25448"/>
          <a:stretch/>
        </p:blipFill>
        <p:spPr>
          <a:xfrm>
            <a:off x="76205" y="1633757"/>
            <a:ext cx="3632200" cy="42798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0"/>
            <a:ext cx="11328400" cy="587375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ВРУЧЕНИЕ АТРИБУТИКИ СОВЕТУ МОЛОДЫХ ПЕДАГОГОВ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User1\Downloads\20210624_204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584200"/>
            <a:ext cx="10515600" cy="605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1\24e71811-a655-564a-ac4d-bbf2b29c840c.jpg"/>
          <p:cNvPicPr>
            <a:picLocks noChangeAspect="1" noChangeArrowheads="1"/>
          </p:cNvPicPr>
          <p:nvPr/>
        </p:nvPicPr>
        <p:blipFill>
          <a:blip r:embed="rId2" cstate="print"/>
          <a:srcRect b="43809"/>
          <a:stretch>
            <a:fillRect/>
          </a:stretch>
        </p:blipFill>
        <p:spPr bwMode="auto">
          <a:xfrm>
            <a:off x="253999" y="78595"/>
            <a:ext cx="3584948" cy="15172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91156" y="1595826"/>
            <a:ext cx="45151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2023 год </a:t>
            </a:r>
            <a:r>
              <a:rPr lang="ru-RU" sz="2400" dirty="0">
                <a:hlinkClick r:id="rId3"/>
              </a:rPr>
              <a:t>Указом Президента России Владимира Путина</a:t>
            </a:r>
            <a:r>
              <a:rPr lang="ru-RU" sz="2400" dirty="0"/>
              <a:t> был объявлен Годом педагога и наставника. </a:t>
            </a:r>
          </a:p>
          <a:p>
            <a:pPr algn="just"/>
            <a:r>
              <a:rPr lang="ru-RU" sz="2400" dirty="0"/>
              <a:t>Миссия Года – признание особого статуса педагогических работников, в том числе выполняющих наставническую деятельность. </a:t>
            </a:r>
          </a:p>
          <a:p>
            <a:pPr algn="just"/>
            <a:r>
              <a:rPr lang="ru-RU" sz="2400" dirty="0"/>
              <a:t>Мероприятия Года педагога и наставника были направлены на повышение престижа профессии учителя.</a:t>
            </a:r>
          </a:p>
        </p:txBody>
      </p:sp>
      <p:pic>
        <p:nvPicPr>
          <p:cNvPr id="5" name="Picture 2" descr="C:\Users\User1\7e35f851586662b2cd61_2000x.jpg"/>
          <p:cNvPicPr>
            <a:picLocks noChangeAspect="1" noChangeArrowheads="1"/>
          </p:cNvPicPr>
          <p:nvPr/>
        </p:nvPicPr>
        <p:blipFill>
          <a:blip r:embed="rId4"/>
          <a:srcRect r="67190" b="51701"/>
          <a:stretch>
            <a:fillRect/>
          </a:stretch>
        </p:blipFill>
        <p:spPr bwMode="auto">
          <a:xfrm>
            <a:off x="8400003" y="1659066"/>
            <a:ext cx="3484071" cy="4654733"/>
          </a:xfrm>
          <a:prstGeom prst="rect">
            <a:avLst/>
          </a:prstGeom>
          <a:noFill/>
        </p:spPr>
      </p:pic>
      <p:pic>
        <p:nvPicPr>
          <p:cNvPr id="6" name="Picture 2" descr="Для качественной печати: текущая страница в формате TIFF"/>
          <p:cNvPicPr>
            <a:picLocks noChangeAspect="1" noChangeArrowheads="1"/>
          </p:cNvPicPr>
          <p:nvPr/>
        </p:nvPicPr>
        <p:blipFill rotWithShape="1">
          <a:blip r:embed="rId5"/>
          <a:srcRect l="6987" t="4829" r="6164" b="941"/>
          <a:stretch/>
        </p:blipFill>
        <p:spPr bwMode="auto">
          <a:xfrm>
            <a:off x="307926" y="1760892"/>
            <a:ext cx="3231920" cy="48304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00" y="0"/>
            <a:ext cx="11506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СЛЁТ МОЛОДЫХ ПЕДАГОГОВ - 2021</a:t>
            </a:r>
            <a:br>
              <a:rPr lang="ru-RU" dirty="0"/>
            </a:br>
            <a:r>
              <a:rPr lang="ru-RU" sz="4000" b="1" dirty="0"/>
              <a:t>«СОВРЕМЕННАЯ СРЕДА ДЛЯ КРЕАТИВНОГО ПЕДАГОГА»</a:t>
            </a:r>
          </a:p>
        </p:txBody>
      </p:sp>
      <p:pic>
        <p:nvPicPr>
          <p:cNvPr id="6146" name="Picture 2" descr="C:\Users\User1\Downloads\20210624_2041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1149" y="1240428"/>
            <a:ext cx="9809701" cy="5533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tya\Documents\дивноморск\logo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30" y="1"/>
            <a:ext cx="2783140" cy="1279537"/>
          </a:xfrm>
          <a:prstGeom prst="rect">
            <a:avLst/>
          </a:prstGeom>
          <a:noFill/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BA71437-7281-4E8C-ADEF-AA2CCCDB7B5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7" y="450357"/>
            <a:ext cx="11592672" cy="277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Tatya\Documents\дивноморск\wM3tlFxly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315" y="3089278"/>
            <a:ext cx="4131107" cy="3416018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A02E51D-2CFC-4BE6-BDD1-253F165F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6" b="11021"/>
          <a:stretch>
            <a:fillRect/>
          </a:stretch>
        </p:blipFill>
        <p:spPr bwMode="auto">
          <a:xfrm>
            <a:off x="6376243" y="3101009"/>
            <a:ext cx="4653975" cy="3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360" y="0"/>
            <a:ext cx="114300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десять дней участники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тренинг-лагеря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получили огромное количество эмоций, смогли раскрыть и показать свои таланты, многому научились, приобрели множество друзей со всех уголков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нашей страны!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– мечты сбываются!</a:t>
            </a:r>
          </a:p>
          <a:p>
            <a:pPr algn="ctr"/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4703ED-D995-4695-995E-62545113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70" y="2331769"/>
            <a:ext cx="8892679" cy="44444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Победа на региональном этапе конкурса «Педагогический дебют - 2021»</a:t>
            </a:r>
          </a:p>
        </p:txBody>
      </p:sp>
      <p:pic>
        <p:nvPicPr>
          <p:cNvPr id="2052" name="Picture 4" descr="C:\Users\User1\Downloads\IMG-20210624-WA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0100" y="1207294"/>
            <a:ext cx="8026400" cy="5460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МЕСТО ВСТРЕЧИ - ТОБОЛЬСК </a:t>
            </a:r>
            <a:br>
              <a:rPr lang="ru-RU" sz="2400" b="1" dirty="0"/>
            </a:br>
            <a:r>
              <a:rPr lang="ru-RU" sz="2400" b="1" dirty="0"/>
              <a:t>Екатерина Мирошниченко - участница образовательно-методического семинара «Родники педагогического вдохновения», который проходил с 20 по 22 января 2023 года в городе Тобольске в рамках Года педагога и наставника </a:t>
            </a:r>
          </a:p>
        </p:txBody>
      </p:sp>
      <p:pic>
        <p:nvPicPr>
          <p:cNvPr id="48132" name="Picture 4" descr="C:\Users\User1\Downloads\IMG-e86776f59f7e3c3f832e12b891c4afa8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0471" y="1800224"/>
            <a:ext cx="3035058" cy="4740275"/>
          </a:xfrm>
          <a:prstGeom prst="rect">
            <a:avLst/>
          </a:prstGeom>
          <a:noFill/>
        </p:spPr>
      </p:pic>
      <p:pic>
        <p:nvPicPr>
          <p:cNvPr id="48137" name="Picture 9" descr="C:\Users\User1\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03600" y="2057401"/>
            <a:ext cx="5181600" cy="3845616"/>
          </a:xfrm>
          <a:prstGeom prst="rect">
            <a:avLst/>
          </a:prstGeom>
          <a:noFill/>
        </p:spPr>
      </p:pic>
      <p:pic>
        <p:nvPicPr>
          <p:cNvPr id="15" name="Picture 2" descr="C:\Users\User1\Downloads\20230121_21441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2956" y="1800220"/>
            <a:ext cx="3199644" cy="4676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FD8BE1-68CC-419B-8A3A-35A91CFF5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6"/>
          <a:stretch/>
        </p:blipFill>
        <p:spPr>
          <a:xfrm rot="5400000">
            <a:off x="2590275" y="838200"/>
            <a:ext cx="6684280" cy="5181600"/>
          </a:xfrm>
        </p:spPr>
      </p:pic>
    </p:spTree>
    <p:extLst>
      <p:ext uri="{BB962C8B-B14F-4D97-AF65-F5344CB8AC3E}">
        <p14:creationId xmlns:p14="http://schemas.microsoft.com/office/powerpoint/2010/main" val="1391828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CB116-E0B8-424F-8567-9393B1D9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наших работников в таких мероприятиях: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FA5052-36F2-4B4E-B50D-35E712C7B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284" y="1825625"/>
            <a:ext cx="10808516" cy="466725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Районный турнир по шахматам;</a:t>
            </a:r>
          </a:p>
          <a:p>
            <a:pPr marL="0" indent="0">
              <a:buNone/>
            </a:pPr>
            <a:r>
              <a:rPr lang="ru-RU" dirty="0"/>
              <a:t>Лыжные гонки;</a:t>
            </a:r>
          </a:p>
          <a:p>
            <a:pPr marL="0" indent="0">
              <a:buNone/>
            </a:pPr>
            <a:r>
              <a:rPr lang="ru-RU" dirty="0"/>
              <a:t>Туристический слёт;</a:t>
            </a:r>
          </a:p>
          <a:p>
            <a:pPr marL="0" indent="0">
              <a:buNone/>
            </a:pPr>
            <a:r>
              <a:rPr lang="ru-RU" dirty="0"/>
              <a:t>Фотоконкурсы;</a:t>
            </a:r>
          </a:p>
          <a:p>
            <a:pPr marL="0" indent="0">
              <a:buNone/>
            </a:pPr>
            <a:r>
              <a:rPr lang="ru-RU" dirty="0"/>
              <a:t>Поселковая спартакиада из 12 видов спорта;</a:t>
            </a:r>
          </a:p>
          <a:p>
            <a:pPr marL="0" indent="0">
              <a:buNone/>
            </a:pPr>
            <a:r>
              <a:rPr lang="ru-RU" dirty="0"/>
              <a:t>Конкурс «Масленица»;</a:t>
            </a:r>
          </a:p>
          <a:p>
            <a:pPr marL="0" indent="0">
              <a:buNone/>
            </a:pPr>
            <a:r>
              <a:rPr lang="ru-RU" dirty="0"/>
              <a:t>Подготовка и проведение культмассовых мероприятий ко Дню Учителя, Новому году, 23 Февраля и 8 Марта;</a:t>
            </a:r>
          </a:p>
          <a:p>
            <a:pPr marL="0" indent="0">
              <a:buNone/>
            </a:pPr>
            <a:r>
              <a:rPr lang="ru-RU" dirty="0"/>
              <a:t>Благотворительные акции разного направления.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8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 t="34526" r="20619" b="32374"/>
          <a:stretch/>
        </p:blipFill>
        <p:spPr bwMode="auto">
          <a:xfrm>
            <a:off x="0" y="883405"/>
            <a:ext cx="12192000" cy="423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00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088" y="1599212"/>
            <a:ext cx="102598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/>
              <a:t>Сова</a:t>
            </a:r>
            <a:r>
              <a:rPr lang="ru-RU" sz="3600" dirty="0"/>
              <a:t> — традиционный символ </a:t>
            </a:r>
            <a:r>
              <a:rPr lang="ru-RU" sz="3600" b="1" dirty="0"/>
              <a:t>знания и мудрости</a:t>
            </a:r>
            <a:r>
              <a:rPr lang="ru-RU" sz="3600" dirty="0"/>
              <a:t>. У славянских народов — хранитель сокровищ. В нашем случае – символ педагогической мудрости, профессионализма и ценности знания. Метафорически скрепка – это </a:t>
            </a:r>
            <a:r>
              <a:rPr lang="ru-RU" sz="3600" b="1" dirty="0"/>
              <a:t>связь времён, поколений, обмен опытом, взаимосвязь учителя и ученика, педагогов и родителей</a:t>
            </a:r>
            <a:r>
              <a:rPr lang="ru-RU" sz="3600" dirty="0"/>
              <a:t>, скрепления профессионального сообщества.</a:t>
            </a:r>
          </a:p>
        </p:txBody>
      </p:sp>
      <p:pic>
        <p:nvPicPr>
          <p:cNvPr id="3" name="Picture 2" descr="C:\Users\User1\24e71811-a655-564a-ac4d-bbf2b29c840c.jpg"/>
          <p:cNvPicPr>
            <a:picLocks noChangeAspect="1" noChangeArrowheads="1"/>
          </p:cNvPicPr>
          <p:nvPr/>
        </p:nvPicPr>
        <p:blipFill>
          <a:blip r:embed="rId2" cstate="print"/>
          <a:srcRect b="43809"/>
          <a:stretch>
            <a:fillRect/>
          </a:stretch>
        </p:blipFill>
        <p:spPr bwMode="auto">
          <a:xfrm>
            <a:off x="165100" y="215900"/>
            <a:ext cx="3568700" cy="1510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5987" y="348734"/>
            <a:ext cx="8736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Меры социальной поддержки молодых специалистов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81C141-5D55-482D-A9CC-92A523982D3E}"/>
              </a:ext>
            </a:extLst>
          </p:cNvPr>
          <p:cNvSpPr/>
          <p:nvPr/>
        </p:nvSpPr>
        <p:spPr>
          <a:xfrm>
            <a:off x="1555987" y="1213982"/>
            <a:ext cx="8736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СУРГУТСКОГО РАЙОНА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26 июня 2017 года N 1948 Об утверждении Положения о системе оплаты труда работников муниципальных образовательных организаций Сургутского района, подведомственных департаменту образования и молодежной политики администрации Сургутского района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изменениями на 6 апреля 2022 года)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9.1.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51FC9E-893B-431B-9B29-052FD9CD47A5}"/>
              </a:ext>
            </a:extLst>
          </p:cNvPr>
          <p:cNvSpPr/>
          <p:nvPr/>
        </p:nvSpPr>
        <p:spPr>
          <a:xfrm>
            <a:off x="1555988" y="4617598"/>
            <a:ext cx="8736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Единовременная выплата молодым специалистам предоставляется один раз по основному месту работы (основной занимаемой должности). 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96BDAD3B-8A26-45A7-ADC7-288F610C531E}"/>
              </a:ext>
            </a:extLst>
          </p:cNvPr>
          <p:cNvSpPr/>
          <p:nvPr/>
        </p:nvSpPr>
        <p:spPr>
          <a:xfrm>
            <a:off x="5461233" y="3330429"/>
            <a:ext cx="562063" cy="880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3287" y="183634"/>
            <a:ext cx="8736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Меры социальной поддержки молодых специалистов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1F184F-6476-45DE-BAC9-AC6DD8F76637}"/>
              </a:ext>
            </a:extLst>
          </p:cNvPr>
          <p:cNvSpPr/>
          <p:nvPr/>
        </p:nvSpPr>
        <p:spPr>
          <a:xfrm>
            <a:off x="847288" y="1077650"/>
            <a:ext cx="99325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СУРГУТСКОГО РАЙОНА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26 июня 2017 года N 1948 «Об утверждении Положения о системе оплаты труда работников муниципальных образовательных организаций Сургутского района, подведомственных департаменту образования и молодежной политики администрации Сургутского района» (с изменениями на 6 апреля 2022 года)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9.5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93987E-FEA8-4BDB-8AAE-86ECEE03F846}"/>
              </a:ext>
            </a:extLst>
          </p:cNvPr>
          <p:cNvSpPr/>
          <p:nvPr/>
        </p:nvSpPr>
        <p:spPr>
          <a:xfrm>
            <a:off x="738231" y="3915583"/>
            <a:ext cx="100416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доплата молодым специалистам из числа педагогических работников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доплата молодым специалистам начисляется по основному месту работы (основной занимаемой должности) к должностному окладу и не образует его увеличения для исчисления других выплат, надбавок, доплат, кроме районного коэффициента и процентной надбавки к заработной плате за стаж работы в районах Крайнего Севера и приравненных к ним местностях.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67ACD91F-9D9B-48B3-8914-C19C487A54A8}"/>
              </a:ext>
            </a:extLst>
          </p:cNvPr>
          <p:cNvSpPr/>
          <p:nvPr/>
        </p:nvSpPr>
        <p:spPr>
          <a:xfrm>
            <a:off x="5587068" y="2768367"/>
            <a:ext cx="696286" cy="1147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400" y="249535"/>
            <a:ext cx="1127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Меры социальной поддержки по организации санаторно-курортного лечения и оздоровления педагогических работников и их детей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C04CA0-39F6-462F-8664-7219D2B3C5FE}"/>
              </a:ext>
            </a:extLst>
          </p:cNvPr>
          <p:cNvSpPr/>
          <p:nvPr/>
        </p:nvSpPr>
        <p:spPr>
          <a:xfrm>
            <a:off x="1649368" y="1581767"/>
            <a:ext cx="87916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10 «СОЦИАЛЬНЫЕ ГАРАНТИИ, ЛЬГОТЫ, КОМПЕНСАЦИИ»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10.1.16.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 регистрационный № 126980 муниципального бюджетного общеобразовательного учреждения «Нижнесортымская средняя общеобразовательная школа» на 2021 - 2024 гг.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48FE3D-8D30-4E8B-9656-7006A2A625D0}"/>
              </a:ext>
            </a:extLst>
          </p:cNvPr>
          <p:cNvSpPr/>
          <p:nvPr/>
        </p:nvSpPr>
        <p:spPr>
          <a:xfrm>
            <a:off x="2902590" y="4634918"/>
            <a:ext cx="5654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Оплату стоимости санаторного (санаторно-курортного) лечения осуществлять в размере 70%, но не более 25 тыс. рублей один раз в течение трёх лет.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F4081CF0-2CF3-4724-B4BB-417E635EE2B8}"/>
              </a:ext>
            </a:extLst>
          </p:cNvPr>
          <p:cNvSpPr/>
          <p:nvPr/>
        </p:nvSpPr>
        <p:spPr>
          <a:xfrm>
            <a:off x="5508771" y="3429000"/>
            <a:ext cx="587229" cy="989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 t="19591" r="36733" b="12274"/>
          <a:stretch/>
        </p:blipFill>
        <p:spPr bwMode="auto">
          <a:xfrm>
            <a:off x="209226" y="100739"/>
            <a:ext cx="11825207" cy="658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63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Проект – ПРОФСОЮЗНАЯ ХАЛВА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192" t="26201" r="34026" b="9084"/>
          <a:stretch>
            <a:fillRect/>
          </a:stretch>
        </p:blipFill>
        <p:spPr bwMode="auto">
          <a:xfrm>
            <a:off x="698500" y="1702940"/>
            <a:ext cx="10629900" cy="492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847" t="30822" r="33665" b="100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774</Words>
  <Application>Microsoft Office PowerPoint</Application>
  <PresentationFormat>Широкоэкранный</PresentationFormat>
  <Paragraphs>66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Bahnschrift Light Condensed</vt:lpstr>
      <vt:lpstr>Bahnschrift Light SemiCondensed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– ПРОФСОЮЗНАЯ ХАЛВА</vt:lpstr>
      <vt:lpstr>Презентация PowerPoint</vt:lpstr>
      <vt:lpstr>Проект - ПРОФКУРОРТ</vt:lpstr>
      <vt:lpstr>Проект – ПРОФСОЮЗНЫЙ ДИСКОНТ</vt:lpstr>
      <vt:lpstr>Презентация PowerPoint</vt:lpstr>
      <vt:lpstr>Проект – ЭЛЕКТРОННЫЙ ПРОФСОЮЗНЫЙ БИЛЕТ</vt:lpstr>
      <vt:lpstr>Презентация PowerPoint</vt:lpstr>
      <vt:lpstr>Презентация PowerPoint</vt:lpstr>
      <vt:lpstr>Презентация PowerPoint</vt:lpstr>
      <vt:lpstr>Делегация ХМАО-Югры, г.Гатчина</vt:lpstr>
      <vt:lpstr>         СЛЁТ МОЛОДЫХ ПЕДАГОГОВ</vt:lpstr>
      <vt:lpstr>ВРУЧЕНИЕ АТРИБУТИКИ СОВЕТУ МОЛОДЫХ ПЕДАГОГОВ</vt:lpstr>
      <vt:lpstr>СЛЁТ МОЛОДЫХ ПЕДАГОГОВ - 2021 «СОВРЕМЕННАЯ СРЕДА ДЛЯ КРЕАТИВНОГО ПЕДАГОГА»</vt:lpstr>
      <vt:lpstr>Презентация PowerPoint</vt:lpstr>
      <vt:lpstr>Презентация PowerPoint</vt:lpstr>
      <vt:lpstr>Победа на региональном этапе конкурса «Педагогический дебют - 2021»</vt:lpstr>
      <vt:lpstr>МЕСТО ВСТРЕЧИ - ТОБОЛЬСК  Екатерина Мирошниченко - участница образовательно-методического семинара «Родники педагогического вдохновения», который проходил с 20 по 22 января 2023 года в городе Тобольске в рамках Года педагога и наставника </vt:lpstr>
      <vt:lpstr>Презентация PowerPoint</vt:lpstr>
      <vt:lpstr>Активность наших работников в таких мероприятиях: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teacher</cp:lastModifiedBy>
  <cp:revision>52</cp:revision>
  <dcterms:created xsi:type="dcterms:W3CDTF">2019-06-17T14:12:04Z</dcterms:created>
  <dcterms:modified xsi:type="dcterms:W3CDTF">2024-01-22T11:01:13Z</dcterms:modified>
</cp:coreProperties>
</file>